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7"/>
  </p:notesMasterIdLst>
  <p:handoutMasterIdLst>
    <p:handoutMasterId r:id="rId28"/>
  </p:handoutMasterIdLst>
  <p:sldIdLst>
    <p:sldId id="484" r:id="rId4"/>
    <p:sldId id="563" r:id="rId5"/>
    <p:sldId id="565" r:id="rId6"/>
    <p:sldId id="58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79" r:id="rId20"/>
    <p:sldId id="580" r:id="rId21"/>
    <p:sldId id="581" r:id="rId22"/>
    <p:sldId id="582" r:id="rId23"/>
    <p:sldId id="584" r:id="rId24"/>
    <p:sldId id="583" r:id="rId25"/>
    <p:sldId id="585" r:id="rId26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45" d="100"/>
          <a:sy n="45" d="100"/>
        </p:scale>
        <p:origin x="-90" y="-450"/>
      </p:cViewPr>
      <p:guideLst>
        <p:guide orient="horz" pos="2188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208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3.wmf"/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5" Type="http://schemas.openxmlformats.org/officeDocument/2006/relationships/image" Target="../media/image26.wmf"/><Relationship Id="rId4" Type="http://schemas.openxmlformats.org/officeDocument/2006/relationships/image" Target="../media/image25.wmf"/><Relationship Id="rId3" Type="http://schemas.openxmlformats.org/officeDocument/2006/relationships/image" Target="../media/image24.wmf"/><Relationship Id="rId2" Type="http://schemas.openxmlformats.org/officeDocument/2006/relationships/image" Target="../media/image23.png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6" Type="http://schemas.openxmlformats.org/officeDocument/2006/relationships/image" Target="../media/image32.png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9.xml"/><Relationship Id="rId8" Type="http://schemas.openxmlformats.org/officeDocument/2006/relationships/image" Target="../media/image9.wmf"/><Relationship Id="rId7" Type="http://schemas.openxmlformats.org/officeDocument/2006/relationships/oleObject" Target="../embeddings/oleObject4.bin"/><Relationship Id="rId6" Type="http://schemas.openxmlformats.org/officeDocument/2006/relationships/tags" Target="../tags/tag158.x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3" Type="http://schemas.openxmlformats.org/officeDocument/2006/relationships/vmlDrawing" Target="../drawings/vmlDrawing2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61.xml"/><Relationship Id="rId10" Type="http://schemas.openxmlformats.org/officeDocument/2006/relationships/tags" Target="../tags/tag160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image" Target="../media/image11.wmf"/><Relationship Id="rId7" Type="http://schemas.openxmlformats.org/officeDocument/2006/relationships/oleObject" Target="../embeddings/oleObject6.bin"/><Relationship Id="rId6" Type="http://schemas.openxmlformats.org/officeDocument/2006/relationships/tags" Target="../tags/tag164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8" Type="http://schemas.openxmlformats.org/officeDocument/2006/relationships/vmlDrawing" Target="../drawings/vmlDrawing3.vml"/><Relationship Id="rId17" Type="http://schemas.openxmlformats.org/officeDocument/2006/relationships/slideLayout" Target="../slideLayouts/slideLayout18.xml"/><Relationship Id="rId16" Type="http://schemas.openxmlformats.org/officeDocument/2006/relationships/tags" Target="../tags/tag168.xml"/><Relationship Id="rId15" Type="http://schemas.openxmlformats.org/officeDocument/2006/relationships/tags" Target="../tags/tag167.xml"/><Relationship Id="rId14" Type="http://schemas.openxmlformats.org/officeDocument/2006/relationships/image" Target="../media/image13.wmf"/><Relationship Id="rId13" Type="http://schemas.openxmlformats.org/officeDocument/2006/relationships/oleObject" Target="../embeddings/oleObject8.bin"/><Relationship Id="rId12" Type="http://schemas.openxmlformats.org/officeDocument/2006/relationships/tags" Target="../tags/tag166.xml"/><Relationship Id="rId11" Type="http://schemas.openxmlformats.org/officeDocument/2006/relationships/image" Target="../media/image12.wmf"/><Relationship Id="rId10" Type="http://schemas.openxmlformats.org/officeDocument/2006/relationships/oleObject" Target="../embeddings/oleObject7.bin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0.xml"/><Relationship Id="rId4" Type="http://schemas.openxmlformats.org/officeDocument/2006/relationships/image" Target="../media/image14.png"/><Relationship Id="rId3" Type="http://schemas.openxmlformats.org/officeDocument/2006/relationships/oleObject" Target="../embeddings/oleObject9.bin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8" Type="http://schemas.openxmlformats.org/officeDocument/2006/relationships/tags" Target="../tags/tag173.xml"/><Relationship Id="rId7" Type="http://schemas.openxmlformats.org/officeDocument/2006/relationships/image" Target="../media/image16.wmf"/><Relationship Id="rId6" Type="http://schemas.openxmlformats.org/officeDocument/2006/relationships/oleObject" Target="../embeddings/oleObject11.bin"/><Relationship Id="rId5" Type="http://schemas.openxmlformats.org/officeDocument/2006/relationships/tags" Target="../tags/tag172.xml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0.bin"/><Relationship Id="rId20" Type="http://schemas.openxmlformats.org/officeDocument/2006/relationships/vmlDrawing" Target="../drawings/vmlDrawing5.vml"/><Relationship Id="rId2" Type="http://schemas.openxmlformats.org/officeDocument/2006/relationships/tags" Target="../tags/tag171.xml"/><Relationship Id="rId19" Type="http://schemas.openxmlformats.org/officeDocument/2006/relationships/slideLayout" Target="../slideLayouts/slideLayout18.xml"/><Relationship Id="rId18" Type="http://schemas.openxmlformats.org/officeDocument/2006/relationships/tags" Target="../tags/tag175.xml"/><Relationship Id="rId17" Type="http://schemas.openxmlformats.org/officeDocument/2006/relationships/image" Target="../media/image14.png"/><Relationship Id="rId16" Type="http://schemas.openxmlformats.org/officeDocument/2006/relationships/oleObject" Target="../embeddings/oleObject15.bin"/><Relationship Id="rId15" Type="http://schemas.openxmlformats.org/officeDocument/2006/relationships/image" Target="../media/image19.wmf"/><Relationship Id="rId14" Type="http://schemas.openxmlformats.org/officeDocument/2006/relationships/oleObject" Target="../embeddings/oleObject14.bin"/><Relationship Id="rId13" Type="http://schemas.openxmlformats.org/officeDocument/2006/relationships/image" Target="../media/image18.wmf"/><Relationship Id="rId12" Type="http://schemas.openxmlformats.org/officeDocument/2006/relationships/oleObject" Target="../embeddings/oleObject13.bin"/><Relationship Id="rId11" Type="http://schemas.openxmlformats.org/officeDocument/2006/relationships/tags" Target="../tags/tag174.xml"/><Relationship Id="rId10" Type="http://schemas.openxmlformats.org/officeDocument/2006/relationships/image" Target="../media/image17.wmf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79.xml"/><Relationship Id="rId8" Type="http://schemas.openxmlformats.org/officeDocument/2006/relationships/image" Target="../media/image21.wmf"/><Relationship Id="rId7" Type="http://schemas.openxmlformats.org/officeDocument/2006/relationships/oleObject" Target="../embeddings/oleObject17.bin"/><Relationship Id="rId6" Type="http://schemas.openxmlformats.org/officeDocument/2006/relationships/tags" Target="../tags/tag178.x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6.bin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7" Type="http://schemas.openxmlformats.org/officeDocument/2006/relationships/vmlDrawing" Target="../drawings/vmlDrawing6.v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81.xml"/><Relationship Id="rId14" Type="http://schemas.openxmlformats.org/officeDocument/2006/relationships/image" Target="../media/image23.png"/><Relationship Id="rId13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11" Type="http://schemas.openxmlformats.org/officeDocument/2006/relationships/oleObject" Target="../embeddings/oleObject18.bin"/><Relationship Id="rId10" Type="http://schemas.openxmlformats.org/officeDocument/2006/relationships/tags" Target="../tags/tag180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3.bin"/><Relationship Id="rId8" Type="http://schemas.openxmlformats.org/officeDocument/2006/relationships/image" Target="../media/image24.wmf"/><Relationship Id="rId7" Type="http://schemas.openxmlformats.org/officeDocument/2006/relationships/oleObject" Target="../embeddings/oleObject22.bin"/><Relationship Id="rId6" Type="http://schemas.openxmlformats.org/officeDocument/2006/relationships/image" Target="../media/image23.png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2.wmf"/><Relationship Id="rId3" Type="http://schemas.openxmlformats.org/officeDocument/2006/relationships/oleObject" Target="../embeddings/oleObject20.bin"/><Relationship Id="rId2" Type="http://schemas.openxmlformats.org/officeDocument/2006/relationships/tags" Target="../tags/tag182.xml"/><Relationship Id="rId16" Type="http://schemas.openxmlformats.org/officeDocument/2006/relationships/vmlDrawing" Target="../drawings/vmlDrawing7.v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184.xml"/><Relationship Id="rId13" Type="http://schemas.openxmlformats.org/officeDocument/2006/relationships/image" Target="../media/image26.wmf"/><Relationship Id="rId12" Type="http://schemas.openxmlformats.org/officeDocument/2006/relationships/oleObject" Target="../embeddings/oleObject24.bin"/><Relationship Id="rId11" Type="http://schemas.openxmlformats.org/officeDocument/2006/relationships/tags" Target="../tags/tag183.xml"/><Relationship Id="rId10" Type="http://schemas.openxmlformats.org/officeDocument/2006/relationships/image" Target="../media/image25.wmf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8" Type="http://schemas.openxmlformats.org/officeDocument/2006/relationships/image" Target="../media/image28.wmf"/><Relationship Id="rId7" Type="http://schemas.openxmlformats.org/officeDocument/2006/relationships/oleObject" Target="../embeddings/oleObject26.bin"/><Relationship Id="rId6" Type="http://schemas.openxmlformats.org/officeDocument/2006/relationships/tags" Target="../tags/tag187.x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5.bin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9" Type="http://schemas.openxmlformats.org/officeDocument/2006/relationships/vmlDrawing" Target="../drawings/vmlDrawing8.vml"/><Relationship Id="rId18" Type="http://schemas.openxmlformats.org/officeDocument/2006/relationships/slideLayout" Target="../slideLayouts/slideLayout18.xml"/><Relationship Id="rId17" Type="http://schemas.openxmlformats.org/officeDocument/2006/relationships/tags" Target="../tags/tag188.xml"/><Relationship Id="rId16" Type="http://schemas.openxmlformats.org/officeDocument/2006/relationships/image" Target="../media/image32.png"/><Relationship Id="rId15" Type="http://schemas.openxmlformats.org/officeDocument/2006/relationships/oleObject" Target="../embeddings/oleObject30.bin"/><Relationship Id="rId14" Type="http://schemas.openxmlformats.org/officeDocument/2006/relationships/image" Target="../media/image31.wmf"/><Relationship Id="rId13" Type="http://schemas.openxmlformats.org/officeDocument/2006/relationships/oleObject" Target="../embeddings/oleObject29.bin"/><Relationship Id="rId12" Type="http://schemas.openxmlformats.org/officeDocument/2006/relationships/image" Target="../media/image30.wmf"/><Relationship Id="rId11" Type="http://schemas.openxmlformats.org/officeDocument/2006/relationships/oleObject" Target="../embeddings/oleObject28.bin"/><Relationship Id="rId10" Type="http://schemas.openxmlformats.org/officeDocument/2006/relationships/image" Target="../media/image29.wmf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3.bin"/><Relationship Id="rId8" Type="http://schemas.openxmlformats.org/officeDocument/2006/relationships/tags" Target="../tags/tag191.xml"/><Relationship Id="rId7" Type="http://schemas.openxmlformats.org/officeDocument/2006/relationships/image" Target="../media/image34.wmf"/><Relationship Id="rId6" Type="http://schemas.openxmlformats.org/officeDocument/2006/relationships/oleObject" Target="../embeddings/oleObject32.bin"/><Relationship Id="rId5" Type="http://schemas.openxmlformats.org/officeDocument/2006/relationships/tags" Target="../tags/tag190.xml"/><Relationship Id="rId4" Type="http://schemas.openxmlformats.org/officeDocument/2006/relationships/image" Target="../media/image33.wmf"/><Relationship Id="rId3" Type="http://schemas.openxmlformats.org/officeDocument/2006/relationships/oleObject" Target="../embeddings/oleObject31.bin"/><Relationship Id="rId2" Type="http://schemas.openxmlformats.org/officeDocument/2006/relationships/tags" Target="../tags/tag189.xml"/><Relationship Id="rId13" Type="http://schemas.openxmlformats.org/officeDocument/2006/relationships/vmlDrawing" Target="../drawings/vmlDrawing9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92.xml"/><Relationship Id="rId10" Type="http://schemas.openxmlformats.org/officeDocument/2006/relationships/image" Target="../media/image35.wmf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oleObject" Target="../embeddings/oleObject36.bin"/><Relationship Id="rId7" Type="http://schemas.openxmlformats.org/officeDocument/2006/relationships/image" Target="../media/image32.png"/><Relationship Id="rId6" Type="http://schemas.openxmlformats.org/officeDocument/2006/relationships/oleObject" Target="../embeddings/oleObject35.bin"/><Relationship Id="rId5" Type="http://schemas.openxmlformats.org/officeDocument/2006/relationships/tags" Target="../tags/tag194.xml"/><Relationship Id="rId4" Type="http://schemas.openxmlformats.org/officeDocument/2006/relationships/image" Target="../media/image36.wmf"/><Relationship Id="rId3" Type="http://schemas.openxmlformats.org/officeDocument/2006/relationships/oleObject" Target="../embeddings/oleObject34.bin"/><Relationship Id="rId2" Type="http://schemas.openxmlformats.org/officeDocument/2006/relationships/tags" Target="../tags/tag193.xml"/><Relationship Id="rId12" Type="http://schemas.openxmlformats.org/officeDocument/2006/relationships/vmlDrawing" Target="../drawings/vmlDrawing10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95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image" Target="../media/image39.wmf"/><Relationship Id="rId7" Type="http://schemas.openxmlformats.org/officeDocument/2006/relationships/oleObject" Target="../embeddings/oleObject38.bin"/><Relationship Id="rId6" Type="http://schemas.openxmlformats.org/officeDocument/2006/relationships/tags" Target="../tags/tag198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7.bin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4" Type="http://schemas.openxmlformats.org/officeDocument/2006/relationships/vmlDrawing" Target="../drawings/vmlDrawing11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00.xml"/><Relationship Id="rId11" Type="http://schemas.openxmlformats.org/officeDocument/2006/relationships/image" Target="../media/image40.wmf"/><Relationship Id="rId10" Type="http://schemas.openxmlformats.org/officeDocument/2006/relationships/oleObject" Target="../embeddings/oleObject39.bin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image" Target="../media/image43.wmf"/><Relationship Id="rId7" Type="http://schemas.openxmlformats.org/officeDocument/2006/relationships/oleObject" Target="../embeddings/oleObject42.bin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1.wmf"/><Relationship Id="rId3" Type="http://schemas.openxmlformats.org/officeDocument/2006/relationships/oleObject" Target="../embeddings/oleObject40.bin"/><Relationship Id="rId2" Type="http://schemas.openxmlformats.org/officeDocument/2006/relationships/tags" Target="../tags/tag201.xml"/><Relationship Id="rId11" Type="http://schemas.openxmlformats.org/officeDocument/2006/relationships/vmlDrawing" Target="../drawings/vmlDrawing12.vml"/><Relationship Id="rId10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3.v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204.x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44.wmf"/><Relationship Id="rId3" Type="http://schemas.openxmlformats.org/officeDocument/2006/relationships/oleObject" Target="../embeddings/oleObject43.bin"/><Relationship Id="rId2" Type="http://schemas.openxmlformats.org/officeDocument/2006/relationships/tags" Target="../tags/tag203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05.xml"/><Relationship Id="rId2" Type="http://schemas.openxmlformats.org/officeDocument/2006/relationships/image" Target="../media/image46.png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207.xml"/><Relationship Id="rId1" Type="http://schemas.openxmlformats.org/officeDocument/2006/relationships/tags" Target="../tags/tag20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38.xml"/><Relationship Id="rId6" Type="http://schemas.openxmlformats.org/officeDocument/2006/relationships/image" Target="../media/image5.png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1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2" Type="http://schemas.openxmlformats.org/officeDocument/2006/relationships/tags" Target="../tags/tag153.xml"/><Relationship Id="rId10" Type="http://schemas.openxmlformats.org/officeDocument/2006/relationships/vmlDrawing" Target="../drawings/vmlDrawing1.v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581" y="6274580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模块八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电容充放电电路的设计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1155" y="3577590"/>
            <a:ext cx="6560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换路定则与电压、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电流初始值的确定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35665" y="1628775"/>
            <a:ext cx="7884486" cy="25209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（二）换路定则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换路定则公式：</a:t>
            </a: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0247" name="Object 9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802255" y="2980690"/>
          <a:ext cx="2266315" cy="52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" r:id="rId4" imgW="1612900" imgH="368300" progId="Equation.3">
                  <p:embed/>
                </p:oleObj>
              </mc:Choice>
              <mc:Fallback>
                <p:oleObj name="" r:id="rId4" imgW="1612900" imgH="3683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02255" y="2980690"/>
                        <a:ext cx="2266315" cy="5200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1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2802255" y="3684905"/>
          <a:ext cx="226631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" r:id="rId7" imgW="1778000" imgH="381000" progId="Equation.3">
                  <p:embed/>
                </p:oleObj>
              </mc:Choice>
              <mc:Fallback>
                <p:oleObj name="" r:id="rId7" imgW="1778000" imgH="3810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02255" y="3684905"/>
                        <a:ext cx="2266315" cy="485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08013" y="4581525"/>
            <a:ext cx="8351838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其中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t=0</a:t>
            </a:r>
            <a:r>
              <a:rPr kumimoji="0" lang="en-US" altLang="zh-CN" sz="2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表示换路前的一瞬间，从负值趋近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t=0</a:t>
            </a:r>
            <a:r>
              <a:rPr kumimoji="0" lang="en-US" altLang="zh-CN" sz="2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表示换路后的一瞬间，从正值趋近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0</a:t>
            </a:r>
            <a:r>
              <a:rPr kumimoji="0" lang="en-US" altLang="zh-CN" sz="2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0" lang="en-US" altLang="zh-CN" sz="2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在数值上都等于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Rectangle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608013" y="1066165"/>
            <a:ext cx="3663315" cy="469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换路定则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68313" y="1628775"/>
            <a:ext cx="8351838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（二）求解初始值的步骤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t=0</a:t>
            </a:r>
            <a:r>
              <a:rPr kumimoji="0" lang="en-US" altLang="zh-CN" sz="3200" b="0" i="0" u="none" strike="noStrike" kern="0" cap="none" spc="0" normalizeH="0" baseline="-25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的电路求出    或     ，根据换路定律可知   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。  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lvl="0" indent="-342900" algn="l" defTabSz="914400" eaLnBrk="1" hangingPunct="1"/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作出 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t=0</a:t>
            </a:r>
            <a:r>
              <a:rPr kumimoji="0" lang="en-US" altLang="zh-CN" sz="3200" b="0" i="0" u="none" strike="noStrike" kern="0" cap="none" spc="0" normalizeH="0" baseline="-25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时的电路模型，用电压源或电流源进行等效</a:t>
            </a: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lvl="0" indent="-342900" algn="l" defTabSz="914400" eaLnBrk="1" hangingPunct="1"/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应用其它有关定律，求出其它量的初始值。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1274" name="Object 1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72000" y="2233295"/>
          <a:ext cx="834390" cy="464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7" name="" r:id="rId4" imgW="673100" imgH="368300" progId="Equation.3">
                  <p:embed/>
                </p:oleObj>
              </mc:Choice>
              <mc:Fallback>
                <p:oleObj name="" r:id="rId4" imgW="673100" imgH="3683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0" y="2233295"/>
                        <a:ext cx="834390" cy="464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6" name="Object 15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5786120" y="2233295"/>
          <a:ext cx="9080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8" name="" r:id="rId7" imgW="761365" imgH="381000" progId="Equation.3">
                  <p:embed/>
                </p:oleObj>
              </mc:Choice>
              <mc:Fallback>
                <p:oleObj name="" r:id="rId7" imgW="761365" imgH="3810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86120" y="2233295"/>
                        <a:ext cx="908050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8" name="Object 17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3090545" y="2787650"/>
          <a:ext cx="756285" cy="424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9" name="" r:id="rId10" imgW="673100" imgH="368300" progId="Equation.3">
                  <p:embed/>
                </p:oleObj>
              </mc:Choice>
              <mc:Fallback>
                <p:oleObj name="" r:id="rId10" imgW="673100" imgH="3683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090545" y="2787650"/>
                        <a:ext cx="756285" cy="4241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80" name="Object 19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4403090" y="2781300"/>
          <a:ext cx="902970" cy="448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" name="" r:id="rId13" imgW="761365" imgH="381000" progId="Equation.3">
                  <p:embed/>
                </p:oleObj>
              </mc:Choice>
              <mc:Fallback>
                <p:oleObj name="" r:id="rId13" imgW="761365" imgH="3810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403090" y="2781300"/>
                        <a:ext cx="902970" cy="4483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Grp="1"/>
          </p:cNvSpPr>
          <p:nvPr>
            <p:custDataLst>
              <p:tags r:id="rId15"/>
            </p:custDataLst>
          </p:nvPr>
        </p:nvSpPr>
        <p:spPr>
          <a:xfrm>
            <a:off x="739775" y="1158875"/>
            <a:ext cx="3663315" cy="469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换路定则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6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Grp="1" noChangeAspect="1"/>
          </p:cNvSpPr>
          <p:nvPr>
            <p:ph idx="4294967295"/>
            <p:custDataLst>
              <p:tags r:id="rId2"/>
            </p:custDataLst>
          </p:nvPr>
        </p:nvSpPr>
        <p:spPr>
          <a:xfrm>
            <a:off x="877888" y="1308735"/>
            <a:ext cx="7681595" cy="2520950"/>
          </a:xfrm>
        </p:spPr>
        <p:txBody>
          <a:bodyPr vert="horz" wrap="square" lIns="91440" tIns="45720" rIns="91440" bIns="45720" anchor="t" anchorCtr="0"/>
          <a:lstStyle/>
          <a:p>
            <a:pPr algn="l" eaLnBrk="1" hangingPunct="1">
              <a:buNone/>
            </a:pP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（三）举例</a:t>
            </a:r>
            <a:endParaRPr lang="en-US" altLang="zh-CN" sz="2800" dirty="0">
              <a:solidFill>
                <a:schemeClr val="dk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None/>
            </a:pP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dirty="0" smtClean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sz="2800" dirty="0" smtClean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如图所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示，当时将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闭合，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Us=12V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 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aseline="-250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=4</a:t>
            </a:r>
            <a:r>
              <a:rPr lang="el-GR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，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aseline="-250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=R</a:t>
            </a:r>
            <a:r>
              <a:rPr lang="en-US" altLang="zh-CN" sz="2800" baseline="-250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=8</a:t>
            </a:r>
            <a:r>
              <a:rPr lang="el-GR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。试求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：（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闭合后各支路电流；</a:t>
            </a:r>
            <a:endParaRPr lang="en-US" altLang="zh-CN" sz="2800" dirty="0">
              <a:solidFill>
                <a:schemeClr val="dk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None/>
            </a:pP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）电感上电压初始值。</a:t>
            </a:r>
            <a:endParaRPr lang="zh-CN" altLang="en-US" sz="2800" dirty="0">
              <a:solidFill>
                <a:schemeClr val="dk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None/>
            </a:pPr>
            <a:endParaRPr lang="zh-CN" altLang="en-US" sz="2800" dirty="0">
              <a:solidFill>
                <a:schemeClr val="dk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603018" y="3829685"/>
          <a:ext cx="4329410" cy="2636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BMP 图像" r:id="rId3" imgW="1028700" imgH="626110" progId="Paint.Picture">
                  <p:embed/>
                </p:oleObj>
              </mc:Choice>
              <mc:Fallback>
                <p:oleObj name="BMP 图像" r:id="rId3" imgW="1028700" imgH="62611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018" y="3829685"/>
                        <a:ext cx="4329410" cy="2636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23" name="组合 22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8" name="直接连接符 27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25450" y="1406954"/>
            <a:ext cx="16662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解：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1)</a:t>
            </a:r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</a:t>
            </a:r>
            <a:endParaRPr lang="zh-CN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128160" y="1522412"/>
          <a:ext cx="780066" cy="40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7" name="公式" r:id="rId3" imgW="419100" imgH="215900" progId="Equation.3">
                  <p:embed/>
                </p:oleObj>
              </mc:Choice>
              <mc:Fallback>
                <p:oleObj name="公式" r:id="rId3" imgW="419100" imgH="215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160" y="1522412"/>
                        <a:ext cx="780066" cy="407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2908226" y="1411851"/>
            <a:ext cx="519206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427432" y="1517649"/>
          <a:ext cx="852235" cy="417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8" name="公式" r:id="rId6" imgW="469900" imgH="228600" progId="Equation.3">
                  <p:embed/>
                </p:oleObj>
              </mc:Choice>
              <mc:Fallback>
                <p:oleObj name="公式" r:id="rId6" imgW="4699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7432" y="1517649"/>
                        <a:ext cx="852235" cy="4174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1276805" y="1935071"/>
            <a:ext cx="322580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未闭合，即，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4572900" y="1930174"/>
          <a:ext cx="1909204" cy="528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9" name="公式" r:id="rId9" imgW="19812000" imgH="5486400" progId="Equation.3">
                  <p:embed/>
                </p:oleObj>
              </mc:Choice>
              <mc:Fallback>
                <p:oleObj name="公式" r:id="rId9" imgW="19812000" imgH="548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900" y="1930174"/>
                        <a:ext cx="1909204" cy="528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19"/>
          <p:cNvSpPr/>
          <p:nvPr>
            <p:custDataLst>
              <p:tags r:id="rId11"/>
            </p:custDataLst>
          </p:nvPr>
        </p:nvSpPr>
        <p:spPr>
          <a:xfrm>
            <a:off x="1279828" y="2458291"/>
            <a:ext cx="338899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根据换路定则可知：</a:t>
            </a:r>
            <a:endParaRPr lang="zh-CN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1175063" y="3271230"/>
          <a:ext cx="3722687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0" name="公式" r:id="rId12" imgW="35052000" imgH="5486400" progId="Equation.3">
                  <p:embed/>
                </p:oleObj>
              </mc:Choice>
              <mc:Fallback>
                <p:oleObj name="公式" r:id="rId12" imgW="35052000" imgH="5486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5063" y="3271230"/>
                        <a:ext cx="3722687" cy="579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1175063" y="4282002"/>
          <a:ext cx="362585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1" name="公式" r:id="rId14" imgW="34137600" imgH="5486400" progId="Equation.3">
                  <p:embed/>
                </p:oleObj>
              </mc:Choice>
              <mc:Fallback>
                <p:oleObj name="公式" r:id="rId14" imgW="34137600" imgH="5486400" progId="Equation.3">
                  <p:embed/>
                  <p:pic>
                    <p:nvPicPr>
                      <p:cNvPr id="0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5063" y="4282002"/>
                        <a:ext cx="3625850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5184489" y="2981511"/>
          <a:ext cx="3516313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2" name="BMP 图像" r:id="rId16" imgW="1028700" imgH="626110" progId="Paint.Picture">
                  <p:embed/>
                </p:oleObj>
              </mc:Choice>
              <mc:Fallback>
                <p:oleObj name="BMP 图像" r:id="rId16" imgW="1028700" imgH="626110" progId="Paint.Picture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4489" y="2981511"/>
                        <a:ext cx="3516313" cy="214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9" name="直接连接符 2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30" name="文本框 29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8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25450" y="1406954"/>
            <a:ext cx="202247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解：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作出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1199382" y="2229228"/>
            <a:ext cx="89535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由于</a:t>
            </a:r>
            <a:endParaRPr lang="zh-CN" altLang="zh-CN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2493645" y="2196742"/>
          <a:ext cx="1909204" cy="528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5" name="公式" r:id="rId4" imgW="19812000" imgH="5486400" progId="Equation.3">
                  <p:embed/>
                </p:oleObj>
              </mc:Choice>
              <mc:Fallback>
                <p:oleObj name="公式" r:id="rId4" imgW="19812000" imgH="5486400" progId="Equation.3">
                  <p:embed/>
                  <p:pic>
                    <p:nvPicPr>
                      <p:cNvPr id="0" name="图片 215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645" y="2196742"/>
                        <a:ext cx="1909204" cy="528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19"/>
          <p:cNvSpPr/>
          <p:nvPr>
            <p:custDataLst>
              <p:tags r:id="rId6"/>
            </p:custDataLst>
          </p:nvPr>
        </p:nvSpPr>
        <p:spPr>
          <a:xfrm>
            <a:off x="3148446" y="3134952"/>
            <a:ext cx="25171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开路处理。</a:t>
            </a:r>
            <a:endParaRPr lang="zh-CN" altLang="en-US" sz="2800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2597463" y="1480293"/>
          <a:ext cx="801962" cy="449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6" name="公式" r:id="rId7" imgW="393065" imgH="215900" progId="Equation.3">
                  <p:embed/>
                </p:oleObj>
              </mc:Choice>
              <mc:Fallback>
                <p:oleObj name="公式" r:id="rId7" imgW="393065" imgH="215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7463" y="1480293"/>
                        <a:ext cx="801962" cy="449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矩形 31"/>
          <p:cNvSpPr/>
          <p:nvPr>
            <p:custDataLst>
              <p:tags r:id="rId9"/>
            </p:custDataLst>
          </p:nvPr>
        </p:nvSpPr>
        <p:spPr>
          <a:xfrm>
            <a:off x="3399425" y="1418022"/>
            <a:ext cx="267652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时的电路模型。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/>
          <p:nvPr>
            <p:custDataLst>
              <p:tags r:id="rId10"/>
            </p:custDataLst>
          </p:nvPr>
        </p:nvSpPr>
        <p:spPr>
          <a:xfrm>
            <a:off x="4703677" y="2229228"/>
            <a:ext cx="252095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短路处理。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/>
        </p:nvGraphicFramePr>
        <p:xfrm>
          <a:off x="1308533" y="3122613"/>
          <a:ext cx="1839913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7" name="公式" r:id="rId11" imgW="19507200" imgH="5486400" progId="Equation.3">
                  <p:embed/>
                </p:oleObj>
              </mc:Choice>
              <mc:Fallback>
                <p:oleObj name="公式" r:id="rId11" imgW="19507200" imgH="548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533" y="3122613"/>
                        <a:ext cx="1839913" cy="528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" name="对象 7167"/>
          <p:cNvGraphicFramePr>
            <a:graphicFrameLocks noChangeAspect="1"/>
          </p:cNvGraphicFramePr>
          <p:nvPr/>
        </p:nvGraphicFramePr>
        <p:xfrm>
          <a:off x="2169537" y="3996147"/>
          <a:ext cx="3939283" cy="2124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8" name="BMP 图像" r:id="rId13" imgW="1161415" imgH="626110" progId="Paint.Picture">
                  <p:embed/>
                </p:oleObj>
              </mc:Choice>
              <mc:Fallback>
                <p:oleObj name="BMP 图像" r:id="rId13" imgW="1161415" imgH="62611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9537" y="3996147"/>
                        <a:ext cx="3939283" cy="21247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25450" y="1406954"/>
            <a:ext cx="267652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kern="1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/>
              </a:rPr>
              <a:t>解：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由图可知，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/>
        </p:nvGraphicFramePr>
        <p:xfrm>
          <a:off x="3208359" y="1412604"/>
          <a:ext cx="1839913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4" name="公式" r:id="rId3" imgW="19507200" imgH="5486400" progId="Equation.3">
                  <p:embed/>
                </p:oleObj>
              </mc:Choice>
              <mc:Fallback>
                <p:oleObj name="公式" r:id="rId3" imgW="19507200" imgH="5486400" progId="Equation.3">
                  <p:embed/>
                  <p:pic>
                    <p:nvPicPr>
                      <p:cNvPr id="0" name="图片 225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359" y="1412604"/>
                        <a:ext cx="1839913" cy="528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" name="对象 7167"/>
          <p:cNvGraphicFramePr>
            <a:graphicFrameLocks noChangeAspect="1"/>
          </p:cNvGraphicFramePr>
          <p:nvPr/>
        </p:nvGraphicFramePr>
        <p:xfrm>
          <a:off x="2727582" y="4435232"/>
          <a:ext cx="3939283" cy="2124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5" name="BMP 图像" r:id="rId5" imgW="1161415" imgH="626110" progId="Paint.Picture">
                  <p:embed/>
                </p:oleObj>
              </mc:Choice>
              <mc:Fallback>
                <p:oleObj name="BMP 图像" r:id="rId5" imgW="1161415" imgH="626110" progId="Paint.Picture">
                  <p:embed/>
                  <p:pic>
                    <p:nvPicPr>
                      <p:cNvPr id="0" name="图片 225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7582" y="4435232"/>
                        <a:ext cx="3939283" cy="21247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476375" y="2046288"/>
          <a:ext cx="127000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6" name="公式" r:id="rId7" imgW="3048000" imgH="5181600" progId="Equation.3">
                  <p:embed/>
                </p:oleObj>
              </mc:Choice>
              <mc:Fallback>
                <p:oleObj name="公式" r:id="rId7" imgW="3048000" imgH="5181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046288"/>
                        <a:ext cx="127000" cy="212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134687" y="2107628"/>
          <a:ext cx="7113554" cy="1171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7" name="公式" r:id="rId9" imgW="65227200" imgH="10668000" progId="Equation.3">
                  <p:embed/>
                </p:oleObj>
              </mc:Choice>
              <mc:Fallback>
                <p:oleObj name="公式" r:id="rId9" imgW="65227200" imgH="1066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4687" y="2107628"/>
                        <a:ext cx="7113554" cy="11717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0" y="444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172" name="对象 7171"/>
          <p:cNvGraphicFramePr>
            <a:graphicFrameLocks noChangeAspect="1"/>
          </p:cNvGraphicFramePr>
          <p:nvPr/>
        </p:nvGraphicFramePr>
        <p:xfrm>
          <a:off x="1134687" y="3496878"/>
          <a:ext cx="6453388" cy="696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8" name="公式" r:id="rId12" imgW="50901600" imgH="5486400" progId="Equation.3">
                  <p:embed/>
                </p:oleObj>
              </mc:Choice>
              <mc:Fallback>
                <p:oleObj name="公式" r:id="rId12" imgW="50901600" imgH="5486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4687" y="3496878"/>
                        <a:ext cx="6453388" cy="6961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8" name="直接连接符 1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9" name="文本框 18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4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1" name="Rectangle 47"/>
          <p:cNvSpPr/>
          <p:nvPr>
            <p:custDataLst>
              <p:tags r:id="rId2"/>
            </p:custDataLst>
          </p:nvPr>
        </p:nvSpPr>
        <p:spPr>
          <a:xfrm flipV="1">
            <a:off x="0" y="3040380"/>
            <a:ext cx="9144000" cy="1651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noAutofit/>
          </a:bodyPr>
          <a:lstStyle/>
          <a:p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342765" y="1386556"/>
            <a:ext cx="7905476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：如图所示，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t=0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时换路，开关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闭合于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，换路前电路已处稳态，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540331" y="2340663"/>
          <a:ext cx="6936027" cy="5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7" name="公式" r:id="rId4" imgW="73456800" imgH="5486400" progId="Equation.3">
                  <p:embed/>
                </p:oleObj>
              </mc:Choice>
              <mc:Fallback>
                <p:oleObj name="公式" r:id="rId4" imgW="73456800" imgH="5486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0331" y="2340663"/>
                        <a:ext cx="6936027" cy="511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462598" y="2972128"/>
            <a:ext cx="385762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试求：换路后的</a:t>
            </a:r>
            <a:r>
              <a:rPr lang="zh-CN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初始值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endParaRPr lang="en-US" altLang="zh-CN" sz="2800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549775" y="3000048"/>
          <a:ext cx="10795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8" name="公式" r:id="rId7" imgW="11887200" imgH="5486400" progId="Equation.3">
                  <p:embed/>
                </p:oleObj>
              </mc:Choice>
              <mc:Fallback>
                <p:oleObj name="公式" r:id="rId7" imgW="11887200" imgH="548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775" y="3000048"/>
                        <a:ext cx="1079500" cy="495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629275" y="2969418"/>
          <a:ext cx="1130300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9" name="公式" r:id="rId9" imgW="12192000" imgH="5486400" progId="Equation.3">
                  <p:embed/>
                </p:oleObj>
              </mc:Choice>
              <mc:Fallback>
                <p:oleObj name="公式" r:id="rId9" imgW="12192000" imgH="5486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9275" y="2969418"/>
                        <a:ext cx="1130300" cy="519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6809533" y="2985760"/>
          <a:ext cx="10779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0" name="公式" r:id="rId11" imgW="11887200" imgH="5486400" progId="Equation.3">
                  <p:embed/>
                </p:oleObj>
              </mc:Choice>
              <mc:Fallback>
                <p:oleObj name="公式" r:id="rId11" imgW="11887200" imgH="5486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9533" y="2985760"/>
                        <a:ext cx="1077912" cy="509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7843944" y="2998952"/>
          <a:ext cx="862953" cy="490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1" name="公式" r:id="rId13" imgW="419100" imgH="241300" progId="Equation.3">
                  <p:embed/>
                </p:oleObj>
              </mc:Choice>
              <mc:Fallback>
                <p:oleObj name="公式" r:id="rId13" imgW="419100" imgH="2413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3944" y="2998952"/>
                        <a:ext cx="862953" cy="490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1404166" y="3924272"/>
          <a:ext cx="4390276" cy="2394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2" name="BMP 图像" r:id="rId15" imgW="1307465" imgH="713105" progId="Paint.Picture">
                  <p:embed/>
                </p:oleObj>
              </mc:Choice>
              <mc:Fallback>
                <p:oleObj name="BMP 图像" r:id="rId15" imgW="1307465" imgH="713105" progId="Paint.Picture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4166" y="3924272"/>
                        <a:ext cx="4390276" cy="2394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311193" y="1447284"/>
            <a:ext cx="283273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【解】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(1)</a:t>
            </a:r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先求出</a:t>
            </a:r>
            <a:endParaRPr lang="zh-CN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203739" y="1447284"/>
          <a:ext cx="924577" cy="452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9" name="公式" r:id="rId3" imgW="469900" imgH="228600" progId="Equation.3">
                  <p:embed/>
                </p:oleObj>
              </mc:Choice>
              <mc:Fallback>
                <p:oleObj name="公式" r:id="rId3" imgW="4699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739" y="1447284"/>
                        <a:ext cx="924577" cy="4528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806456" y="2004710"/>
            <a:ext cx="71520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由于换路前电路已处稳态，电容</a:t>
            </a:r>
            <a:r>
              <a:rPr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开路处理。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452262" y="2527929"/>
          <a:ext cx="4831806" cy="808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0" name="公式" r:id="rId6" imgW="64312800" imgH="10668000" progId="Equation.3">
                  <p:embed/>
                </p:oleObj>
              </mc:Choice>
              <mc:Fallback>
                <p:oleObj name="公式" r:id="rId6" imgW="64312800" imgH="1066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2262" y="2527929"/>
                        <a:ext cx="4831806" cy="8086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877888" y="3429000"/>
            <a:ext cx="303276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由换路定则可知：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2396353" y="4318045"/>
          <a:ext cx="346392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1" name="公式" r:id="rId9" imgW="34747200" imgH="5486400" progId="Equation.3">
                  <p:embed/>
                </p:oleObj>
              </mc:Choice>
              <mc:Fallback>
                <p:oleObj name="公式" r:id="rId9" imgW="34747200" imgH="548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6353" y="4318045"/>
                        <a:ext cx="3463925" cy="547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13" name="组合 1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5" name="文本框 1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0" name="直接连接符 19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62598" y="1370340"/>
            <a:ext cx="13100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</a:t>
            </a:r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作出</a:t>
            </a:r>
            <a:endParaRPr lang="zh-CN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714500" y="1428750"/>
          <a:ext cx="100330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3" name="公式" r:id="rId3" imgW="11582400" imgH="5486400" progId="Equation.3">
                  <p:embed/>
                </p:oleObj>
              </mc:Choice>
              <mc:Fallback>
                <p:oleObj name="公式" r:id="rId3" imgW="11582400" imgH="5486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1428750"/>
                        <a:ext cx="1003300" cy="487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2822643" y="1370340"/>
            <a:ext cx="338899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时电路模型如右图：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58478" y="2217907"/>
          <a:ext cx="4030494" cy="2198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4" name="BMP 图像" r:id="rId6" imgW="1307465" imgH="713105" progId="Paint.Picture">
                  <p:embed/>
                </p:oleObj>
              </mc:Choice>
              <mc:Fallback>
                <p:oleObj name="BMP 图像" r:id="rId6" imgW="1307465" imgH="71310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78" y="2217907"/>
                        <a:ext cx="4030494" cy="21984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4288972" y="3635521"/>
          <a:ext cx="4225957" cy="2296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5" name="BMP 图像" r:id="rId8" imgW="1211580" imgH="658495" progId="Paint.Picture">
                  <p:embed/>
                </p:oleObj>
              </mc:Choice>
              <mc:Fallback>
                <p:oleObj name="BMP 图像" r:id="rId8" imgW="1211580" imgH="658495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8972" y="3635521"/>
                        <a:ext cx="4225957" cy="22963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8" name="直接连接符 1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9" name="文本框 18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0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1" name="Rectangle 47"/>
          <p:cNvSpPr/>
          <p:nvPr>
            <p:custDataLst>
              <p:tags r:id="rId2"/>
            </p:custDataLst>
          </p:nvPr>
        </p:nvSpPr>
        <p:spPr>
          <a:xfrm flipV="1">
            <a:off x="0" y="3040380"/>
            <a:ext cx="9144000" cy="1651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noAutofit/>
          </a:bodyPr>
          <a:lstStyle/>
          <a:p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355371" y="1370340"/>
            <a:ext cx="558482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(3)</a:t>
            </a:r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应用结点电压法，列结点方程：</a:t>
            </a:r>
            <a:endParaRPr lang="zh-CN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63600" y="1893560"/>
          <a:ext cx="5284281" cy="966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7" name="公式" r:id="rId4" imgW="2451100" imgH="444500" progId="Equation.3">
                  <p:embed/>
                </p:oleObj>
              </mc:Choice>
              <mc:Fallback>
                <p:oleObj name="公式" r:id="rId4" imgW="2451100" imgH="444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1893560"/>
                        <a:ext cx="5284281" cy="9663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863600" y="2831500"/>
            <a:ext cx="338899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将数据代入上式得：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089498" y="3354720"/>
          <a:ext cx="3677055" cy="823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8" name="公式" r:id="rId7" imgW="1739900" imgH="393700" progId="Equation.3">
                  <p:embed/>
                </p:oleObj>
              </mc:Choice>
              <mc:Fallback>
                <p:oleObj name="公式" r:id="rId7" imgW="17399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498" y="3354720"/>
                        <a:ext cx="3677055" cy="8238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1089498" y="4270493"/>
            <a:ext cx="125158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解得：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2100301" y="4865856"/>
          <a:ext cx="2648039" cy="631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9" name="公式" r:id="rId10" imgW="23469600" imgH="5486400" progId="Equation.3">
                  <p:embed/>
                </p:oleObj>
              </mc:Choice>
              <mc:Fallback>
                <p:oleObj name="公式" r:id="rId10" imgW="23469600" imgH="548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0301" y="4865856"/>
                        <a:ext cx="2648039" cy="6317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13" name="组合 1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5" name="文本框 1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5082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31203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31133" y="2821887"/>
            <a:ext cx="7750484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200" b="1" kern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en-US" sz="3200" b="1" kern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电路过渡过程的实质、相关概念以及形成原因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200" b="1" kern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3200" b="1" kern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电路换路时，电路中的能量不能突变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200" b="1" kern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3.</a:t>
            </a:r>
            <a:r>
              <a:rPr lang="zh-CN" altLang="en-US" sz="3200" b="1" kern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</a:t>
            </a:r>
            <a:endParaRPr lang="zh-CN" altLang="en-US" sz="3200" b="1" kern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075" name="Rectangle 2"/>
          <p:cNvSpPr txBox="1"/>
          <p:nvPr>
            <p:custDataLst>
              <p:tags r:id="rId6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模块八  电容充放电电路的设计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425450" y="1361363"/>
            <a:ext cx="19640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由图可知</a:t>
            </a:r>
            <a:r>
              <a:rPr lang="zh-CN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zh-CN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1419472" y="1884583"/>
          <a:ext cx="5662263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1" name="公式" r:id="rId3" imgW="50596800" imgH="10668000" progId="Equation.3">
                  <p:embed/>
                </p:oleObj>
              </mc:Choice>
              <mc:Fallback>
                <p:oleObj name="公式" r:id="rId3" imgW="50596800" imgH="1066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472" y="1884583"/>
                        <a:ext cx="5662263" cy="944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1419472" y="3019324"/>
          <a:ext cx="5934639" cy="861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公式" r:id="rId5" imgW="71323200" imgH="10668000" progId="Equation.3">
                  <p:embed/>
                </p:oleObj>
              </mc:Choice>
              <mc:Fallback>
                <p:oleObj name="公式" r:id="rId5" imgW="71323200" imgH="10668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472" y="3019324"/>
                        <a:ext cx="5934639" cy="861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/>
        </p:nvGraphicFramePr>
        <p:xfrm>
          <a:off x="1419472" y="4241800"/>
          <a:ext cx="66389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公式" r:id="rId7" imgW="71932800" imgH="5486400" progId="Equation.3">
                  <p:embed/>
                </p:oleObj>
              </mc:Choice>
              <mc:Fallback>
                <p:oleObj name="公式" r:id="rId7" imgW="71932800" imgH="5486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472" y="4241800"/>
                        <a:ext cx="6638925" cy="50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7" name="直接连接符 16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8" name="文本框 17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9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625661" y="2287165"/>
            <a:ext cx="7297552" cy="1174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20000"/>
              </a:spcBef>
            </a:pPr>
            <a:r>
              <a:rPr lang="en-US" altLang="zh-CN" sz="3200" b="1" kern="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</a:t>
            </a:r>
            <a:r>
              <a:rPr lang="en-US" altLang="zh-CN" sz="32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32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电路换路时，电路中的能量不能突变</a:t>
            </a:r>
            <a:endParaRPr lang="en-US" altLang="zh-CN" sz="3200" b="1" kern="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vl="0" defTabSz="914400">
              <a:spcBef>
                <a:spcPct val="20000"/>
              </a:spcBef>
            </a:pPr>
            <a:r>
              <a:rPr lang="en-US" altLang="zh-CN" sz="32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32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</a:t>
            </a:r>
            <a:endParaRPr lang="zh-CN" altLang="en-US" sz="3200" b="1" kern="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217907" y="3462871"/>
          <a:ext cx="3050197" cy="68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3" name="公式" r:id="rId3" imgW="977265" imgH="215900" progId="Equation.3">
                  <p:embed/>
                </p:oleObj>
              </mc:Choice>
              <mc:Fallback>
                <p:oleObj name="公式" r:id="rId3" imgW="977265" imgH="215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907" y="3462871"/>
                        <a:ext cx="3050197" cy="681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279364" y="4494179"/>
          <a:ext cx="2988740" cy="640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公式" r:id="rId5" imgW="1066800" imgH="228600" progId="Equation.3">
                  <p:embed/>
                </p:oleObj>
              </mc:Choice>
              <mc:Fallback>
                <p:oleObj name="公式" r:id="rId5" imgW="10668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364" y="4494179"/>
                        <a:ext cx="2988740" cy="640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60960" y="188595"/>
            <a:ext cx="7795260" cy="860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8.1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换路定则与电压、电流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初始值的确定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3841" y="2440123"/>
            <a:ext cx="2063682" cy="203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95885" y="290195"/>
            <a:ext cx="9054465" cy="860425"/>
            <a:chOff x="151" y="457"/>
            <a:chExt cx="14259" cy="1355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/>
            <p:cNvSpPr txBox="1"/>
            <p:nvPr/>
          </p:nvSpPr>
          <p:spPr>
            <a:xfrm>
              <a:off x="151" y="45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>
              <a:spcBef>
                <a:spcPts val="0"/>
              </a:spcBef>
              <a:buSzPct val="100000"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4" name="文本框 23"/>
          <p:cNvSpPr txBox="1"/>
          <p:nvPr/>
        </p:nvSpPr>
        <p:spPr>
          <a:xfrm>
            <a:off x="60960" y="249555"/>
            <a:ext cx="779526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8.1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换路定则与电压、电流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初始值的确定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33388" y="1846263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先导案例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534670" y="2492375"/>
            <a:ext cx="7588250" cy="12223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电路从一个稳定状态到另一个稳定状态过程是不能突变的，这个过渡过程很短。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2" name="矩形 1"/>
          <p:cNvSpPr/>
          <p:nvPr>
            <p:custDataLst>
              <p:tags r:id="rId4"/>
            </p:custDataLst>
          </p:nvPr>
        </p:nvSpPr>
        <p:spPr>
          <a:xfrm>
            <a:off x="433705" y="3866515"/>
            <a:ext cx="4721225" cy="995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►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在实际应用中，这类电路如右图所示是如何工作的呢？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0" name="Picture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4187"/>
          <a:stretch>
            <a:fillRect/>
          </a:stretch>
        </p:blipFill>
        <p:spPr>
          <a:xfrm>
            <a:off x="5043170" y="3473450"/>
            <a:ext cx="3153410" cy="266509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" name="组合 15"/>
          <p:cNvGrpSpPr/>
          <p:nvPr/>
        </p:nvGrpSpPr>
        <p:grpSpPr>
          <a:xfrm>
            <a:off x="60960" y="188595"/>
            <a:ext cx="9089390" cy="860425"/>
            <a:chOff x="96" y="297"/>
            <a:chExt cx="14314" cy="1355"/>
          </a:xfrm>
        </p:grpSpPr>
        <p:sp>
          <p:nvSpPr>
            <p:cNvPr id="10" name="文本框 9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矩形 1"/>
          <p:cNvSpPr/>
          <p:nvPr>
            <p:custDataLst>
              <p:tags r:id="rId2"/>
            </p:custDataLst>
          </p:nvPr>
        </p:nvSpPr>
        <p:spPr>
          <a:xfrm>
            <a:off x="671830" y="1731054"/>
            <a:ext cx="7849235" cy="471227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algn="ctr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助力高效电力系统：高精度电压电流初始值精准确定的智能化技术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在现代工程技术中，换路定则（也称为换向定则）是电路理论中的一个重要概念，它涉及电路中电压和电流的初始值确定。随着新工艺、新技术和新应用的发展，这些定则的应用也在不断扩展和深化。以下是一些相关的新工艺：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动态电路分析：在电力电子设备中，经常需要分析开关动作引起的电路状态变化。新工艺如高速开关技术，需要准确计算换路后的电压和电流初始值，以保证电路稳定运行。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智能电网：在智能电网中，大量的传感器和控制器需要实时响应电路状态的改变，换路定则在这里被用于确保数据的准确性和实时性。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总的来说，新工艺在换路定则的应用中，主要侧重于提高计算的精确度、实时性和自动化程度，以满足现代工程技术中对于电压和电流初始值精确控制的需求。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0960" y="188595"/>
            <a:ext cx="9089390" cy="860425"/>
            <a:chOff x="96" y="297"/>
            <a:chExt cx="14314" cy="1355"/>
          </a:xfrm>
        </p:grpSpPr>
        <p:sp>
          <p:nvSpPr>
            <p:cNvPr id="10" name="文本框 9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22974" y="1062901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新技术新知识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456565" y="1638935"/>
            <a:ext cx="6400800" cy="1752600"/>
          </a:xfrm>
        </p:spPr>
        <p:txBody>
          <a:bodyPr vert="horz" wrap="square" lIns="91440" tIns="45720" rIns="91440" bIns="45720" anchor="t" anchorCtr="0"/>
          <a:lstStyle/>
          <a:p>
            <a:pPr algn="l" eaLnBrk="1" hangingPunct="1"/>
            <a:r>
              <a:rPr lang="en-US" altLang="zh-CN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电路的过渡过程</a:t>
            </a:r>
            <a:endParaRPr lang="zh-CN" altLang="en-US" sz="32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换路定则 </a:t>
            </a:r>
            <a:endParaRPr lang="zh-CN" altLang="en-US" sz="32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862012" y="1883956"/>
            <a:ext cx="7659053" cy="42481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◆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几个概念</a:t>
            </a:r>
            <a:endParaRPr kumimoji="0" lang="en-US" altLang="zh-CN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稳定状态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：简称稳态，指电路中的电流和电压在给定的条件下，已到达某一稳态值（对交流而言为它的幅值稳定）的电路状态 。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暂态过程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：又称过渡过程，指电路从一个稳定状态过渡到另一个稳定状态所经历的过程。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换路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：电路状态的改变。因电路工作条件发生变化或电路结构和元件参数的突然改变。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170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63516" y="1133904"/>
            <a:ext cx="3663315" cy="469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电路的过渡过程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3" name="文本框 12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custDataLst>
              <p:tags r:id="rId2"/>
            </p:custDataLst>
          </p:nvPr>
        </p:nvSpPr>
        <p:spPr>
          <a:xfrm>
            <a:off x="1148316" y="1993827"/>
            <a:ext cx="6996224" cy="23197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◆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电路中过渡过程的实质：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由于电路中储能元件能量的释放与储能不能突变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919798" y="1333530"/>
            <a:ext cx="3663315" cy="469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电路的过渡过程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4" name="文本框 13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custDataLst>
              <p:tags r:id="rId2"/>
            </p:custDataLst>
          </p:nvPr>
        </p:nvSpPr>
        <p:spPr>
          <a:xfrm>
            <a:off x="897572" y="1883956"/>
            <a:ext cx="7778116" cy="290069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◆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电路形成过渡过程的充分必要条件：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含有储能元件的电路，发生换路后，能量必须发生变化，即电路中能量发生转换的过程。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919797" y="1209468"/>
            <a:ext cx="4496753" cy="469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电路的过渡过程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4" name="直接连接符 1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5" name="文本框 14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68313" y="1628775"/>
            <a:ext cx="8351838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（一）电路中产生暂态原因分析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◆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电路在换路时，电路中的能量不能突变。 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电阻元件：纯电阻电路，电路中不存在暂态过程，电阻是耗能元件。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电感元件：其储有磁能为      ，当换路时，电流就不能突变。 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电容元件：其储有电能为      ，当换路时，电压不能跃变。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/>
          <p:nvPr/>
        </p:nvGraphicFramePr>
        <p:xfrm>
          <a:off x="5243830" y="3695065"/>
          <a:ext cx="961390" cy="812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8" name="公式" r:id="rId3" imgW="596900" imgH="723900" progId="Equation.3">
                  <p:embed/>
                </p:oleObj>
              </mc:Choice>
              <mc:Fallback>
                <p:oleObj name="公式" r:id="rId3" imgW="596900" imgH="72390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3830" y="3695065"/>
                        <a:ext cx="961390" cy="8121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/>
          <p:nvPr/>
        </p:nvGraphicFramePr>
        <p:xfrm>
          <a:off x="5262245" y="4679684"/>
          <a:ext cx="924560" cy="75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公式" r:id="rId5" imgW="673100" imgH="723900" progId="Equation.3">
                  <p:embed/>
                </p:oleObj>
              </mc:Choice>
              <mc:Fallback>
                <p:oleObj name="公式" r:id="rId5" imgW="673100" imgH="723900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2245" y="4679684"/>
                        <a:ext cx="924560" cy="759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48172" y="1158875"/>
            <a:ext cx="3663315" cy="469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换路定则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0960" y="188595"/>
            <a:ext cx="9089390" cy="859790"/>
            <a:chOff x="96" y="297"/>
            <a:chExt cx="14314" cy="1354"/>
          </a:xfrm>
        </p:grpSpPr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/>
            <p:cNvSpPr txBox="1"/>
            <p:nvPr/>
          </p:nvSpPr>
          <p:spPr>
            <a:xfrm>
              <a:off x="96" y="297"/>
              <a:ext cx="12276" cy="13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8.1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换路定则与电压、电流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spcBef>
                  <a:spcPct val="50000"/>
                </a:spcBef>
              </a:pP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0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初始值的确定</a:t>
              </a:r>
              <a:endPara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p="http://schemas.openxmlformats.org/presentationml/2006/main">
  <p:tag name="KSO_WM_BEAUTIFY_FLAG" val=""/>
  <p:tag name="KSO_WM_UNIT_TEXT_FILL_FORE_SCHEMECOLOR_INDEX_BRIGHTNESS" val="0.05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BEAUTIFY_FLAG" val=""/>
  <p:tag name="KSO_WM_UNIT_TEXT_FILL_FORE_SCHEMECOLOR_INDEX_BRIGHTNESS" val="0.05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207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208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2530</Words>
  <Application>WPS 演示</Application>
  <PresentationFormat>全屏显示(4:3)</PresentationFormat>
  <Paragraphs>370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44</vt:i4>
      </vt:variant>
      <vt:variant>
        <vt:lpstr>幻灯片标题</vt:lpstr>
      </vt:variant>
      <vt:variant>
        <vt:i4>23</vt:i4>
      </vt:variant>
    </vt:vector>
  </HeadingPairs>
  <TitlesOfParts>
    <vt:vector size="80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Arial Unicode MS</vt:lpstr>
      <vt:lpstr>Times New Roman</vt:lpstr>
      <vt:lpstr>第一PPT模板网-WWW.1PPT.COM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Paint.Picture</vt:lpstr>
      <vt:lpstr>Equation.3</vt:lpstr>
      <vt:lpstr>Equation.3</vt:lpstr>
      <vt:lpstr>Equation.3</vt:lpstr>
      <vt:lpstr>Paint.Picture</vt:lpstr>
      <vt:lpstr>Equation.3</vt:lpstr>
      <vt:lpstr>Equation.3</vt:lpstr>
      <vt:lpstr>Paint.Picture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Paint.Picture</vt:lpstr>
      <vt:lpstr>Equation.3</vt:lpstr>
      <vt:lpstr>Equation.3</vt:lpstr>
      <vt:lpstr>Equation.3</vt:lpstr>
      <vt:lpstr>Equation.3</vt:lpstr>
      <vt:lpstr>Paint.Picture</vt:lpstr>
      <vt:lpstr>Paint.Picture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1227</cp:revision>
  <dcterms:created xsi:type="dcterms:W3CDTF">2015-12-14T01:43:00Z</dcterms:created>
  <dcterms:modified xsi:type="dcterms:W3CDTF">2025-09-06T04:57:13Z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A1E699EA884C4842B8185BDB8308211A_13</vt:lpwstr>
  </property>
  <property fmtid="{D5CDD505-2E9C-101B-9397-08002B2CF9AE}" pid="3" name="KSOProductBuildVer">
    <vt:lpwstr>2052-12.1.0.22529</vt:lpwstr>
  </property>
</Properties>
</file>